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52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61DAC-A5A2-4579-A6BF-6503B7730023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1B19-BD4D-4E58-98DB-A2836265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4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11B19-BD4D-4E58-98DB-A283626500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9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B612F-3C6F-46F3-BA32-15B2EAC1EA0A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6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4A56-D2B7-4F7D-8009-250C100F81E8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5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B3F90-B3C4-451A-AAB2-91F48A7B63E7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32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B168-938A-404B-993A-65F9E91F0E6A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9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FD998-A82C-490B-B162-2487F4364305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8A1B-8C20-4BA2-8475-176706D4E3FC}" type="datetime1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4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2504D-C4A1-4BD5-9171-10D5ECD10DE6}" type="datetime1">
              <a:rPr lang="en-US" smtClean="0"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7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A9367-4F58-4907-BFA1-EDC6B596265E}" type="datetime1">
              <a:rPr lang="en-US" smtClean="0"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4D560-E7CE-4B89-B76A-C3C5420568A5}" type="datetime1">
              <a:rPr lang="en-US" smtClean="0"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5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FA86-A137-4A9B-A77F-A5A5E00A02D5}" type="datetime1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2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0580B-1CD9-4F1F-B7D9-8608D6FDBBD4}" type="datetime1">
              <a:rPr lang="en-US" smtClean="0"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CFF4-9D72-44B4-9C1C-D2484346E29A}" type="datetime1">
              <a:rPr lang="en-US" smtClean="0"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4E678-B12C-4976-B14D-BEDF56971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0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066" y="1122363"/>
            <a:ext cx="5858933" cy="2387600"/>
          </a:xfrm>
        </p:spPr>
        <p:txBody>
          <a:bodyPr/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9066" y="3602038"/>
            <a:ext cx="5858933" cy="1655762"/>
          </a:xfrm>
        </p:spPr>
        <p:txBody>
          <a:bodyPr/>
          <a:lstStyle/>
          <a:p>
            <a:r>
              <a:rPr lang="en-US" i="1" dirty="0"/>
              <a:t>The Physics of Computing</a:t>
            </a:r>
            <a:endParaRPr lang="en-US" dirty="0"/>
          </a:p>
          <a:p>
            <a:r>
              <a:rPr lang="en-US" dirty="0"/>
              <a:t>Chapter </a:t>
            </a:r>
            <a:r>
              <a:rPr lang="en-US" dirty="0" smtClean="0"/>
              <a:t>5: Processors and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27" y="1477255"/>
            <a:ext cx="3073613" cy="378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system performance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Clock speeds have increased much faster than DRAM access times.</a:t>
                </a:r>
              </a:p>
              <a:p>
                <a:r>
                  <a:rPr lang="en-US" dirty="0" smtClean="0"/>
                  <a:t>Memory wall: memory system performance loses ground to CPU performance.</a:t>
                </a:r>
              </a:p>
              <a:p>
                <a:r>
                  <a:rPr lang="en-US" dirty="0" smtClean="0"/>
                  <a:t>Comparison:</a:t>
                </a:r>
              </a:p>
              <a:p>
                <a:pPr lvl="1"/>
                <a:r>
                  <a:rPr lang="en-US" dirty="0" smtClean="0"/>
                  <a:t>1980, VAX-11/780 clock rate 10 MHz, memory access time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1.2 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2016, 4 GHz clock frequency, 80 ns memory access time.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118" t="-3081" r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737" y="2086769"/>
            <a:ext cx="420052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0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Caches provide an intermediate level of memory:</a:t>
            </a:r>
          </a:p>
          <a:p>
            <a:pPr lvl="1"/>
            <a:r>
              <a:rPr lang="en-US" dirty="0" smtClean="0"/>
              <a:t>Faster than DRAM, slower than CPU registers.</a:t>
            </a:r>
          </a:p>
          <a:p>
            <a:pPr lvl="1"/>
            <a:r>
              <a:rPr lang="en-US" dirty="0" smtClean="0"/>
              <a:t>Smaller than DRAM, larger than register file.</a:t>
            </a:r>
          </a:p>
          <a:p>
            <a:r>
              <a:rPr lang="en-US" dirty="0" smtClean="0"/>
              <a:t>Most caches are built </a:t>
            </a:r>
            <a:r>
              <a:rPr lang="en-US" smtClean="0"/>
              <a:t>from </a:t>
            </a:r>
            <a:r>
              <a:rPr lang="en-US" smtClean="0"/>
              <a:t>SRAM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700" y="3291681"/>
            <a:ext cx="4038600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5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system performance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Average memory access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h𝑖𝑡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𝑚𝑖𝑠𝑠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Prefetching width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 smtClean="0"/>
                  <a:t> words, perfect prefetching gives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Random locations (pointers) gives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Metrics:</a:t>
                </a:r>
              </a:p>
              <a:p>
                <a:pPr lvl="1"/>
                <a:r>
                  <a:rPr lang="en-US" dirty="0"/>
                  <a:t>DRAM/cache ratio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𝑚𝑖𝑠𝑠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Cache/clock </a:t>
                </a:r>
                <a:r>
                  <a:rPr lang="en-US" dirty="0"/>
                  <a:t>ratio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Average access time in terms of DRAM/cache ratio: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𝑎𝑣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3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 system architecture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DRAM is organized into banks to limit size of memory array.</a:t>
            </a:r>
          </a:p>
          <a:p>
            <a:pPr lvl="1"/>
            <a:r>
              <a:rPr lang="en-US" dirty="0" smtClean="0"/>
              <a:t>Accesses can be parallelized across the banks.</a:t>
            </a:r>
          </a:p>
          <a:p>
            <a:r>
              <a:rPr lang="en-US" dirty="0" smtClean="0"/>
              <a:t>Modern DRAM is synchronous to allow pipelining of accesses.</a:t>
            </a:r>
          </a:p>
          <a:p>
            <a:r>
              <a:rPr lang="en-US" dirty="0" smtClean="0"/>
              <a:t>Stacked memory uses through-silicon </a:t>
            </a:r>
            <a:r>
              <a:rPr lang="en-US" dirty="0" err="1" smtClean="0"/>
              <a:t>vias</a:t>
            </a:r>
            <a:r>
              <a:rPr lang="en-US" dirty="0" smtClean="0"/>
              <a:t> with reduced interconnect impedance.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652" y="2153684"/>
            <a:ext cx="2794349" cy="296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7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 reliability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/>
                  <a:t>Typical charge on DRAM: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=30×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=30×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=187,500 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Alpha particles (protons) generate electrons when they strike the chip.</a:t>
                </a:r>
              </a:p>
              <a:p>
                <a:pPr lvl="1"/>
                <a:r>
                  <a:rPr lang="en-US" dirty="0" smtClean="0"/>
                  <a:t>Alpha particle loses energy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150 </m:t>
                    </m:r>
                    <m:f>
                      <m:fPr>
                        <m:type m:val="li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𝑘𝑒𝑉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Promoting an electron to conduction band requires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3.6 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Tens of thousands of electrons can be generated by one alpha particle strike.</a:t>
                </a:r>
              </a:p>
              <a:p>
                <a:r>
                  <a:rPr lang="en-US" dirty="0" smtClean="0"/>
                  <a:t>Alpha particles may come from environment or from packaging.</a:t>
                </a:r>
              </a:p>
              <a:p>
                <a:r>
                  <a:rPr lang="en-US" dirty="0" smtClean="0"/>
                  <a:t>Error correction codes can be used to detect, </a:t>
                </a:r>
                <a:r>
                  <a:rPr lang="en-US" smtClean="0"/>
                  <a:t>correct errors.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059" t="-2521" r="-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571" y="2878667"/>
            <a:ext cx="2527354" cy="210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Memory trends.</a:t>
            </a:r>
          </a:p>
          <a:p>
            <a:r>
              <a:rPr lang="en-US" dirty="0" smtClean="0"/>
              <a:t>Memory structures.</a:t>
            </a:r>
          </a:p>
          <a:p>
            <a:r>
              <a:rPr lang="en-US" dirty="0" smtClean="0"/>
              <a:t>Memory system performance.</a:t>
            </a:r>
          </a:p>
          <a:p>
            <a:r>
              <a:rPr lang="en-US" dirty="0" smtClean="0"/>
              <a:t>DRAM systems.</a:t>
            </a:r>
          </a:p>
          <a:p>
            <a:r>
              <a:rPr lang="en-US" dirty="0" smtClean="0"/>
              <a:t>DRAM reliability.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9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trends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67621555"/>
              </p:ext>
            </p:extLst>
          </p:nvPr>
        </p:nvGraphicFramePr>
        <p:xfrm>
          <a:off x="656167" y="1825625"/>
          <a:ext cx="5486398" cy="1328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3566"/>
                <a:gridCol w="702734"/>
                <a:gridCol w="778933"/>
                <a:gridCol w="787400"/>
                <a:gridCol w="829733"/>
                <a:gridCol w="944032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capacity (GBits)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68.72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137.44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137.44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549.76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549.76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512G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512G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7585714"/>
              </p:ext>
            </p:extLst>
          </p:nvPr>
        </p:nvGraphicFramePr>
        <p:xfrm>
          <a:off x="6595532" y="1825625"/>
          <a:ext cx="4453467" cy="1263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168"/>
                <a:gridCol w="1876467"/>
                <a:gridCol w="1756832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 rate (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MTransactions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/sec)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CAS latency (ns)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DDR3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1066-1866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13.1-13.91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DDR4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1866-3200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13.32-15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23067" y="3273399"/>
            <a:ext cx="2461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memory capacity (ITRS)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80752" y="3272367"/>
            <a:ext cx="1683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 speeds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29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Memory is a 2-D array.</a:t>
            </a:r>
          </a:p>
          <a:p>
            <a:pPr lvl="1"/>
            <a:r>
              <a:rPr lang="en-US" dirty="0" smtClean="0"/>
              <a:t>Cannot access all bits simultaneously.</a:t>
            </a:r>
          </a:p>
          <a:p>
            <a:pPr lvl="1"/>
            <a:r>
              <a:rPr lang="en-US" dirty="0" smtClean="0"/>
              <a:t>Random access.</a:t>
            </a:r>
          </a:p>
          <a:p>
            <a:r>
              <a:rPr lang="en-US" dirty="0" smtClean="0"/>
              <a:t>Interface:</a:t>
            </a:r>
          </a:p>
          <a:p>
            <a:pPr lvl="1"/>
            <a:r>
              <a:rPr lang="en-US" dirty="0" smtClean="0"/>
              <a:t>Read/write and other control.</a:t>
            </a:r>
          </a:p>
          <a:p>
            <a:pPr lvl="1"/>
            <a:r>
              <a:rPr lang="en-US" dirty="0" smtClean="0"/>
              <a:t>Address (input).</a:t>
            </a:r>
          </a:p>
          <a:p>
            <a:pPr lvl="1"/>
            <a:r>
              <a:rPr lang="en-US" dirty="0" smtClean="0"/>
              <a:t>Data (bidirectional).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924" y="2480732"/>
            <a:ext cx="3518426" cy="305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2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Address is divided into row, column bits:</a:t>
            </a:r>
          </a:p>
          <a:p>
            <a:pPr lvl="1"/>
            <a:r>
              <a:rPr lang="en-US" dirty="0" smtClean="0"/>
              <a:t>Row logic decodes row address bits.</a:t>
            </a:r>
          </a:p>
          <a:p>
            <a:pPr lvl="1"/>
            <a:r>
              <a:rPr lang="en-US" dirty="0" smtClean="0"/>
              <a:t>Column logic decodes column address bits.</a:t>
            </a:r>
          </a:p>
          <a:p>
            <a:r>
              <a:rPr lang="en-US" dirty="0" smtClean="0"/>
              <a:t>Memory height, width is chosen by the memory designer.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677" y="2364808"/>
            <a:ext cx="3365923" cy="29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9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RAM (DRAM)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Cell includes:</a:t>
            </a:r>
          </a:p>
          <a:p>
            <a:pPr lvl="1"/>
            <a:r>
              <a:rPr lang="en-US" dirty="0" smtClean="0"/>
              <a:t>access transistor;</a:t>
            </a:r>
          </a:p>
          <a:p>
            <a:pPr lvl="1"/>
            <a:r>
              <a:rPr lang="en-US" dirty="0" smtClean="0"/>
              <a:t>storage capacitor (requires refresh).</a:t>
            </a:r>
          </a:p>
          <a:p>
            <a:r>
              <a:rPr lang="en-US" dirty="0" smtClean="0"/>
              <a:t>Addressing lines:</a:t>
            </a:r>
          </a:p>
          <a:p>
            <a:pPr lvl="1"/>
            <a:r>
              <a:rPr lang="en-US" dirty="0" smtClean="0"/>
              <a:t>Horizontal word line.</a:t>
            </a:r>
          </a:p>
          <a:p>
            <a:pPr lvl="1"/>
            <a:r>
              <a:rPr lang="en-US" dirty="0" smtClean="0"/>
              <a:t>Vertical bit line.</a:t>
            </a:r>
          </a:p>
          <a:p>
            <a:r>
              <a:rPr lang="en-US" dirty="0" smtClean="0"/>
              <a:t>Write:</a:t>
            </a:r>
          </a:p>
          <a:p>
            <a:pPr lvl="1"/>
            <a:r>
              <a:rPr lang="en-US" dirty="0" smtClean="0"/>
              <a:t>Put desired bit on bit line.</a:t>
            </a:r>
          </a:p>
          <a:p>
            <a:pPr lvl="1"/>
            <a:r>
              <a:rPr lang="en-US" dirty="0" smtClean="0"/>
              <a:t>Address word line to turn on access transistor.</a:t>
            </a:r>
          </a:p>
          <a:p>
            <a:r>
              <a:rPr lang="en-US" dirty="0" smtClean="0"/>
              <a:t>Read:</a:t>
            </a:r>
          </a:p>
          <a:p>
            <a:pPr lvl="1"/>
            <a:r>
              <a:rPr lang="en-US" dirty="0" smtClean="0"/>
              <a:t>Put bit line at mid voltage.</a:t>
            </a:r>
          </a:p>
          <a:p>
            <a:pPr lvl="1"/>
            <a:r>
              <a:rPr lang="en-US" dirty="0" smtClean="0"/>
              <a:t>Use word line to turn on access transistor.</a:t>
            </a:r>
          </a:p>
          <a:p>
            <a:pPr lvl="1"/>
            <a:r>
              <a:rPr lang="en-US" dirty="0" smtClean="0"/>
              <a:t>Bit line voltage may change depending on storage capacitor value.</a:t>
            </a:r>
          </a:p>
          <a:p>
            <a:pPr lvl="1"/>
            <a:r>
              <a:rPr lang="en-US" dirty="0" smtClean="0"/>
              <a:t>Destructive read---reading a 0 destroys the value on the storage capacitor. Value must be written after read.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465" y="1825625"/>
            <a:ext cx="4004810" cy="2762577"/>
          </a:xfrm>
        </p:spPr>
      </p:pic>
    </p:spTree>
    <p:extLst>
      <p:ext uri="{BB962C8B-B14F-4D97-AF65-F5344CB8AC3E}">
        <p14:creationId xmlns:p14="http://schemas.microsoft.com/office/powerpoint/2010/main" val="3674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 analysis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DRAM gets bigger but not faster.</a:t>
                </a:r>
              </a:p>
              <a:p>
                <a:r>
                  <a:rPr lang="en-US" dirty="0" smtClean="0"/>
                  <a:t>Two states:</a:t>
                </a:r>
              </a:p>
              <a:p>
                <a:pPr lvl="1"/>
                <a:r>
                  <a:rPr lang="en-US" dirty="0" smtClean="0"/>
                  <a:t>Access transistor off, each capacitor has its own value.</a:t>
                </a:r>
              </a:p>
              <a:p>
                <a:pPr lvl="1"/>
                <a:r>
                  <a:rPr lang="en-US" dirty="0" smtClean="0"/>
                  <a:t>Access transistor on, capacitors store charge.</a:t>
                </a:r>
              </a:p>
              <a:p>
                <a:r>
                  <a:rPr lang="en-US" dirty="0" smtClean="0"/>
                  <a:t>Access transistor off: </a:t>
                </a:r>
                <a:endParaRPr lang="en-US" i="1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𝑏𝑖𝑡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𝑏𝑖𝑡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𝑙𝑖𝑛𝑒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Access transistor 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𝑙𝑖𝑛𝑒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𝑏𝑖𝑡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𝑙𝑖𝑛𝑒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𝑏𝑖𝑡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</a:p>
              <a:p>
                <a:pPr lvl="1"/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𝑏𝑖𝑡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𝑙𝑖𝑛𝑒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𝑙𝑖𝑛𝑒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𝑏𝑖𝑡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1882" t="-3501" r="-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583" y="2294965"/>
            <a:ext cx="4066795" cy="2544156"/>
          </a:xfrm>
        </p:spPr>
      </p:pic>
    </p:spTree>
    <p:extLst>
      <p:ext uri="{BB962C8B-B14F-4D97-AF65-F5344CB8AC3E}">
        <p14:creationId xmlns:p14="http://schemas.microsoft.com/office/powerpoint/2010/main" val="385491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SRAM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Cell includes:</a:t>
            </a:r>
          </a:p>
          <a:p>
            <a:pPr lvl="1"/>
            <a:r>
              <a:rPr lang="en-US" dirty="0" smtClean="0"/>
              <a:t>Two access transistors.</a:t>
            </a:r>
          </a:p>
          <a:p>
            <a:pPr lvl="1"/>
            <a:r>
              <a:rPr lang="en-US" dirty="0" smtClean="0"/>
              <a:t>Four storage transistors as cross-coupled inverters.</a:t>
            </a:r>
          </a:p>
          <a:p>
            <a:r>
              <a:rPr lang="en-US" dirty="0" smtClean="0"/>
              <a:t>Interface:</a:t>
            </a:r>
          </a:p>
          <a:p>
            <a:pPr lvl="1"/>
            <a:r>
              <a:rPr lang="en-US" dirty="0" smtClean="0"/>
              <a:t>Horizontal word line.</a:t>
            </a:r>
          </a:p>
          <a:p>
            <a:pPr lvl="1"/>
            <a:r>
              <a:rPr lang="en-US" dirty="0" smtClean="0"/>
              <a:t>Vertical bit, bit’ lines.</a:t>
            </a:r>
          </a:p>
          <a:p>
            <a:r>
              <a:rPr lang="en-US" dirty="0" smtClean="0"/>
              <a:t>Write:</a:t>
            </a:r>
          </a:p>
          <a:p>
            <a:pPr lvl="1"/>
            <a:r>
              <a:rPr lang="en-US" dirty="0" smtClean="0"/>
              <a:t>Set bit, bit’ to desired (complementary values).</a:t>
            </a:r>
          </a:p>
          <a:p>
            <a:pPr lvl="1"/>
            <a:r>
              <a:rPr lang="en-US" dirty="0" smtClean="0"/>
              <a:t>Turn on access transistors.</a:t>
            </a:r>
          </a:p>
          <a:p>
            <a:r>
              <a:rPr lang="en-US" dirty="0" smtClean="0"/>
              <a:t>Read:</a:t>
            </a:r>
          </a:p>
          <a:p>
            <a:pPr lvl="1"/>
            <a:r>
              <a:rPr lang="en-US" dirty="0" smtClean="0"/>
              <a:t>Set bit, bit’ to mid-level voltage.</a:t>
            </a:r>
          </a:p>
          <a:p>
            <a:pPr lvl="1"/>
            <a:r>
              <a:rPr lang="en-US" dirty="0" smtClean="0"/>
              <a:t>Turn on access transistors.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797" y="2498166"/>
            <a:ext cx="4402827" cy="1965838"/>
          </a:xfrm>
        </p:spPr>
      </p:pic>
    </p:spTree>
    <p:extLst>
      <p:ext uri="{BB962C8B-B14F-4D97-AF65-F5344CB8AC3E}">
        <p14:creationId xmlns:p14="http://schemas.microsoft.com/office/powerpoint/2010/main" val="61940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DRAM vs. SRAM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5438871"/>
              </p:ext>
            </p:extLst>
          </p:nvPr>
        </p:nvGraphicFramePr>
        <p:xfrm>
          <a:off x="2641599" y="1825625"/>
          <a:ext cx="5981700" cy="1565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900"/>
                <a:gridCol w="1993900"/>
                <a:gridCol w="1993900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DRAM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SRAM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density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very dense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less dense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performance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slower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faster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less energy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more energy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Physics of Computing © 2016 Marilyn Wolf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613</Words>
  <Application>Microsoft Office PowerPoint</Application>
  <PresentationFormat>Widescreen</PresentationFormat>
  <Paragraphs>153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Office Theme</vt:lpstr>
      <vt:lpstr>Memory</vt:lpstr>
      <vt:lpstr>Topics</vt:lpstr>
      <vt:lpstr>Memory trends</vt:lpstr>
      <vt:lpstr>Memory structures</vt:lpstr>
      <vt:lpstr>Memory organization</vt:lpstr>
      <vt:lpstr>Dynamic RAM (DRAM)</vt:lpstr>
      <vt:lpstr>DRAM analysis</vt:lpstr>
      <vt:lpstr>SRAM cell</vt:lpstr>
      <vt:lpstr>DRAM vs. SRAM</vt:lpstr>
      <vt:lpstr>Memory system performance</vt:lpstr>
      <vt:lpstr>Caches</vt:lpstr>
      <vt:lpstr>Memory system performance</vt:lpstr>
      <vt:lpstr>DRAM system architecture</vt:lpstr>
      <vt:lpstr>DRAM reliability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History</dc:title>
  <dc:creator>Marilyn</dc:creator>
  <cp:lastModifiedBy>Marilyn Wolf</cp:lastModifiedBy>
  <cp:revision>14</cp:revision>
  <dcterms:created xsi:type="dcterms:W3CDTF">2016-05-14T01:06:14Z</dcterms:created>
  <dcterms:modified xsi:type="dcterms:W3CDTF">2017-04-24T22:43:02Z</dcterms:modified>
</cp:coreProperties>
</file>